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858000"/>
  <p:notesSz cx="7102475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11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62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63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57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26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99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62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26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4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06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41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8387-51B3-418C-B74F-43F217EFCAB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C6379-E15D-47F0-9A9D-32EEEFA36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0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Прямая соединительная линия 126"/>
          <p:cNvCxnSpPr/>
          <p:nvPr/>
        </p:nvCxnSpPr>
        <p:spPr>
          <a:xfrm>
            <a:off x="10146800" y="4882775"/>
            <a:ext cx="9338" cy="801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Прямоугольник 131"/>
          <p:cNvSpPr/>
          <p:nvPr/>
        </p:nvSpPr>
        <p:spPr>
          <a:xfrm>
            <a:off x="8788998" y="5304832"/>
            <a:ext cx="1549612" cy="1388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cxnSp>
        <p:nvCxnSpPr>
          <p:cNvPr id="112" name="Прямая соединительная линия 111"/>
          <p:cNvCxnSpPr/>
          <p:nvPr/>
        </p:nvCxnSpPr>
        <p:spPr>
          <a:xfrm>
            <a:off x="11941107" y="2947569"/>
            <a:ext cx="14719" cy="1090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Прямоугольник 69"/>
          <p:cNvSpPr/>
          <p:nvPr/>
        </p:nvSpPr>
        <p:spPr>
          <a:xfrm>
            <a:off x="6513551" y="2803690"/>
            <a:ext cx="3471481" cy="2429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24620" y="462432"/>
            <a:ext cx="2620253" cy="4586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24619" y="480109"/>
            <a:ext cx="2772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00"/>
                </a:solidFill>
              </a:rPr>
              <a:t>class</a:t>
            </a:r>
            <a:r>
              <a:rPr lang="en-US" sz="1400" dirty="0">
                <a:solidFill>
                  <a:srgbClr val="C0C0C0"/>
                </a:solidFill>
              </a:rPr>
              <a:t> </a:t>
            </a:r>
            <a:r>
              <a:rPr lang="en-US" sz="1400" dirty="0">
                <a:solidFill>
                  <a:srgbClr val="800080"/>
                </a:solidFill>
              </a:rPr>
              <a:t>GUI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C0C0C0"/>
                </a:solidFill>
              </a:rPr>
              <a:t> </a:t>
            </a:r>
            <a:r>
              <a:rPr lang="en-US" sz="1400" dirty="0">
                <a:solidFill>
                  <a:srgbClr val="808000"/>
                </a:solidFill>
              </a:rPr>
              <a:t>public</a:t>
            </a:r>
            <a:r>
              <a:rPr lang="en-US" sz="1400" dirty="0">
                <a:solidFill>
                  <a:srgbClr val="C0C0C0"/>
                </a:solidFill>
              </a:rPr>
              <a:t> </a:t>
            </a:r>
            <a:r>
              <a:rPr lang="en-US" sz="1400" dirty="0" err="1">
                <a:solidFill>
                  <a:srgbClr val="800080"/>
                </a:solidFill>
              </a:rPr>
              <a:t>QMainWindow</a:t>
            </a:r>
            <a:endParaRPr lang="ru-RU" sz="1400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2"/>
          <a:srcRect l="13750" t="56715" r="78054" b="31780"/>
          <a:stretch/>
        </p:blipFill>
        <p:spPr>
          <a:xfrm>
            <a:off x="292152" y="1175597"/>
            <a:ext cx="2089098" cy="82465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24618" y="702248"/>
            <a:ext cx="261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Указатели</a:t>
            </a:r>
            <a:r>
              <a:rPr lang="ru-RU" sz="1200" i="1" dirty="0" smtClean="0"/>
              <a:t> 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на смежные классы и элементы управления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3"/>
          <a:srcRect l="12909" t="45674" r="78905" b="27634"/>
          <a:stretch/>
        </p:blipFill>
        <p:spPr>
          <a:xfrm>
            <a:off x="280238" y="3166276"/>
            <a:ext cx="2052827" cy="18827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7767" y="2321122"/>
            <a:ext cx="2912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методы, регистрирующие изменения состояния </a:t>
            </a:r>
          </a:p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программы и действия пользователя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Соединительная линия уступом 32"/>
          <p:cNvCxnSpPr/>
          <p:nvPr/>
        </p:nvCxnSpPr>
        <p:spPr>
          <a:xfrm flipV="1">
            <a:off x="2361513" y="1235243"/>
            <a:ext cx="1392340" cy="569494"/>
          </a:xfrm>
          <a:prstGeom prst="bentConnector3">
            <a:avLst>
              <a:gd name="adj1" fmla="val 4654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3224407" y="454914"/>
            <a:ext cx="2999933" cy="2561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3248530" y="454914"/>
            <a:ext cx="29758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808000"/>
                </a:solidFill>
                <a:effectLst/>
              </a:rPr>
              <a:t>class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err="1" smtClean="0">
                <a:solidFill>
                  <a:srgbClr val="800080"/>
                </a:solidFill>
                <a:effectLst/>
              </a:rPr>
              <a:t>ClickableLabel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smtClean="0"/>
              <a:t>: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smtClean="0">
                <a:solidFill>
                  <a:srgbClr val="808000"/>
                </a:solidFill>
                <a:effectLst/>
              </a:rPr>
              <a:t>public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err="1" smtClean="0">
                <a:solidFill>
                  <a:srgbClr val="800080"/>
                </a:solidFill>
                <a:effectLst/>
              </a:rPr>
              <a:t>QLabel</a:t>
            </a:r>
            <a:endParaRPr lang="ru-RU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154490" y="27475"/>
            <a:ext cx="3182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Класс, содержащий все элементы управления программой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45301" y="27474"/>
            <a:ext cx="3182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Класс, регистрирующий действия пользователя по корректировке схемы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Рисунок 42"/>
          <p:cNvPicPr>
            <a:picLocks noChangeAspect="1"/>
          </p:cNvPicPr>
          <p:nvPr/>
        </p:nvPicPr>
        <p:blipFill rotWithShape="1">
          <a:blip r:embed="rId4"/>
          <a:srcRect l="13750" t="67427" r="80066" b="25789"/>
          <a:stretch/>
        </p:blipFill>
        <p:spPr>
          <a:xfrm>
            <a:off x="3336758" y="1306771"/>
            <a:ext cx="1665453" cy="53469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248530" y="694444"/>
            <a:ext cx="297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Указатель на класс, ответственный за </a:t>
            </a:r>
            <a:r>
              <a:rPr lang="ru-RU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отрисовку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схемы и вспомогательные объекты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 rotWithShape="1">
          <a:blip r:embed="rId5"/>
          <a:srcRect l="13619" t="29766" r="73881" b="61813"/>
          <a:stretch/>
        </p:blipFill>
        <p:spPr>
          <a:xfrm>
            <a:off x="3255796" y="2385541"/>
            <a:ext cx="2968544" cy="56246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255796" y="1912989"/>
            <a:ext cx="297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Методы, регистрирующие действия пользователя посредством мыши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24406" y="3045793"/>
            <a:ext cx="318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Класс, регистрирующий действия пользователя по изменению свойств объекта схемы (пока это только нумерация линий и устройств)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Соединительная линия уступом 48"/>
          <p:cNvCxnSpPr/>
          <p:nvPr/>
        </p:nvCxnSpPr>
        <p:spPr>
          <a:xfrm>
            <a:off x="1515601" y="2143823"/>
            <a:ext cx="2142000" cy="212658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>
            <a:off x="3224406" y="3897428"/>
            <a:ext cx="2999933" cy="2824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3255796" y="3886708"/>
            <a:ext cx="27794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808000"/>
                </a:solidFill>
                <a:effectLst/>
              </a:rPr>
              <a:t>class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err="1" smtClean="0">
                <a:solidFill>
                  <a:srgbClr val="800080"/>
                </a:solidFill>
                <a:effectLst/>
              </a:rPr>
              <a:t>SetupWidget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smtClean="0"/>
              <a:t>: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smtClean="0">
                <a:solidFill>
                  <a:srgbClr val="808000"/>
                </a:solidFill>
                <a:effectLst/>
              </a:rPr>
              <a:t>public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err="1" smtClean="0">
                <a:solidFill>
                  <a:srgbClr val="800080"/>
                </a:solidFill>
                <a:effectLst/>
              </a:rPr>
              <a:t>QWidget</a:t>
            </a:r>
            <a:endParaRPr lang="ru-RU" sz="1400" dirty="0"/>
          </a:p>
        </p:txBody>
      </p:sp>
      <p:pic>
        <p:nvPicPr>
          <p:cNvPr id="55" name="Рисунок 54"/>
          <p:cNvPicPr>
            <a:picLocks noChangeAspect="1"/>
          </p:cNvPicPr>
          <p:nvPr/>
        </p:nvPicPr>
        <p:blipFill rotWithShape="1">
          <a:blip r:embed="rId6"/>
          <a:srcRect l="13355" t="53860" r="80000" b="39356"/>
          <a:stretch/>
        </p:blipFill>
        <p:spPr>
          <a:xfrm>
            <a:off x="3315560" y="4198978"/>
            <a:ext cx="1670609" cy="479683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 rotWithShape="1">
          <a:blip r:embed="rId7"/>
          <a:srcRect l="12796" t="61677" r="71644" b="7778"/>
          <a:stretch/>
        </p:blipFill>
        <p:spPr>
          <a:xfrm>
            <a:off x="3306351" y="4710746"/>
            <a:ext cx="3525621" cy="194672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401554" y="27474"/>
            <a:ext cx="318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Класс, отвечающий за </a:t>
            </a:r>
            <a:r>
              <a:rPr lang="ru-RU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отрисовку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и размещение на схеме объектов устройств и линий связи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Соединительная линия уступом 60"/>
          <p:cNvCxnSpPr/>
          <p:nvPr/>
        </p:nvCxnSpPr>
        <p:spPr>
          <a:xfrm>
            <a:off x="4978181" y="1537392"/>
            <a:ext cx="3262405" cy="1270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6519025" y="673805"/>
            <a:ext cx="3443122" cy="13394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59" name="Рисунок 58"/>
          <p:cNvPicPr>
            <a:picLocks noChangeAspect="1"/>
          </p:cNvPicPr>
          <p:nvPr/>
        </p:nvPicPr>
        <p:blipFill rotWithShape="1">
          <a:blip r:embed="rId8"/>
          <a:srcRect l="13614" t="39812" r="72291" b="44269"/>
          <a:stretch/>
        </p:blipFill>
        <p:spPr>
          <a:xfrm>
            <a:off x="6603874" y="933080"/>
            <a:ext cx="3200401" cy="1016637"/>
          </a:xfrm>
          <a:prstGeom prst="rect">
            <a:avLst/>
          </a:prstGeom>
        </p:spPr>
      </p:pic>
      <p:sp>
        <p:nvSpPr>
          <p:cNvPr id="63" name="Прямоугольник 62"/>
          <p:cNvSpPr/>
          <p:nvPr/>
        </p:nvSpPr>
        <p:spPr>
          <a:xfrm>
            <a:off x="6558158" y="660963"/>
            <a:ext cx="106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808000"/>
                </a:solidFill>
                <a:effectLst/>
              </a:rPr>
              <a:t>class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smtClean="0">
                <a:solidFill>
                  <a:srgbClr val="800080"/>
                </a:solidFill>
                <a:effectLst/>
              </a:rPr>
              <a:t>Plotter</a:t>
            </a:r>
            <a:endParaRPr lang="ru-RU" sz="14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3325811" y="1318168"/>
            <a:ext cx="941389" cy="154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TextBox 64"/>
          <p:cNvSpPr txBox="1"/>
          <p:nvPr/>
        </p:nvSpPr>
        <p:spPr>
          <a:xfrm>
            <a:off x="4312916" y="1226259"/>
            <a:ext cx="2975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Штатное средства </a:t>
            </a:r>
            <a:r>
              <a:rPr lang="ru-RU" sz="8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фреймворка</a:t>
            </a:r>
            <a:r>
              <a:rPr lang="ru-RU" sz="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QT </a:t>
            </a:r>
            <a:endParaRPr lang="ru-RU" sz="800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рисования чего-либо</a:t>
            </a:r>
            <a:endParaRPr lang="ru-RU" sz="8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Прямая со стрелкой 66"/>
          <p:cNvCxnSpPr>
            <a:stCxn id="65" idx="1"/>
            <a:endCxn id="64" idx="3"/>
          </p:cNvCxnSpPr>
          <p:nvPr/>
        </p:nvCxnSpPr>
        <p:spPr>
          <a:xfrm flipH="1" flipV="1">
            <a:off x="4267200" y="1395410"/>
            <a:ext cx="45716" cy="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513551" y="2044799"/>
            <a:ext cx="318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Класс, обеспечивающий создание, хранение, удаление и регистрацию состояний созданных пользователем объектов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Рисунок 68"/>
          <p:cNvPicPr>
            <a:picLocks noChangeAspect="1"/>
          </p:cNvPicPr>
          <p:nvPr/>
        </p:nvPicPr>
        <p:blipFill rotWithShape="1">
          <a:blip r:embed="rId9"/>
          <a:srcRect l="13619" t="26491" r="74210" b="54094"/>
          <a:stretch/>
        </p:blipFill>
        <p:spPr>
          <a:xfrm>
            <a:off x="6760156" y="3084010"/>
            <a:ext cx="3201991" cy="1436570"/>
          </a:xfrm>
          <a:prstGeom prst="rect">
            <a:avLst/>
          </a:prstGeom>
        </p:spPr>
      </p:pic>
      <p:sp>
        <p:nvSpPr>
          <p:cNvPr id="71" name="Прямоугольник 70"/>
          <p:cNvSpPr/>
          <p:nvPr/>
        </p:nvSpPr>
        <p:spPr>
          <a:xfrm>
            <a:off x="6653279" y="2781793"/>
            <a:ext cx="171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808000"/>
                </a:solidFill>
                <a:effectLst/>
              </a:rPr>
              <a:t>class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err="1" smtClean="0">
                <a:solidFill>
                  <a:srgbClr val="800080"/>
                </a:solidFill>
                <a:effectLst/>
              </a:rPr>
              <a:t>DeviceManager</a:t>
            </a:r>
            <a:endParaRPr lang="ru-RU" sz="1400" dirty="0"/>
          </a:p>
        </p:txBody>
      </p:sp>
      <p:cxnSp>
        <p:nvCxnSpPr>
          <p:cNvPr id="73" name="Прямая соединительная линия 72"/>
          <p:cNvCxnSpPr/>
          <p:nvPr/>
        </p:nvCxnSpPr>
        <p:spPr>
          <a:xfrm>
            <a:off x="3574296" y="5309534"/>
            <a:ext cx="11903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/>
          <p:cNvCxnSpPr/>
          <p:nvPr/>
        </p:nvCxnSpPr>
        <p:spPr>
          <a:xfrm flipH="1">
            <a:off x="4595870" y="3559996"/>
            <a:ext cx="2164286" cy="1673465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/>
          <p:nvPr/>
        </p:nvCxnSpPr>
        <p:spPr>
          <a:xfrm flipH="1" flipV="1">
            <a:off x="5419488" y="4957760"/>
            <a:ext cx="45716" cy="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465204" y="4836217"/>
            <a:ext cx="1050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Singletone</a:t>
            </a:r>
            <a:r>
              <a:rPr lang="en-US" sz="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endParaRPr lang="ru-RU" sz="8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Прямая соединительная линия 83"/>
          <p:cNvCxnSpPr/>
          <p:nvPr/>
        </p:nvCxnSpPr>
        <p:spPr>
          <a:xfrm>
            <a:off x="3574296" y="5885304"/>
            <a:ext cx="11903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/>
          <p:nvPr/>
        </p:nvCxnSpPr>
        <p:spPr>
          <a:xfrm flipH="1">
            <a:off x="4472568" y="3694567"/>
            <a:ext cx="2287588" cy="2113802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Рисунок 86"/>
          <p:cNvPicPr>
            <a:picLocks noChangeAspect="1"/>
          </p:cNvPicPr>
          <p:nvPr/>
        </p:nvPicPr>
        <p:blipFill rotWithShape="1">
          <a:blip r:embed="rId10"/>
          <a:srcRect l="13281" t="22500" r="79357" b="74253"/>
          <a:stretch/>
        </p:blipFill>
        <p:spPr>
          <a:xfrm>
            <a:off x="6993738" y="4855097"/>
            <a:ext cx="2397551" cy="29736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6658157" y="4497782"/>
            <a:ext cx="318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Контейнеры, хранящие объекты схемы – устройства и линии связи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25754" y="72975"/>
            <a:ext cx="318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Класс, описывающий экземпляр </a:t>
            </a:r>
          </a:p>
          <a:p>
            <a:r>
              <a:rPr lang="ru-RU" sz="1200" i="1" dirty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бстрактного устройства схемы</a:t>
            </a:r>
          </a:p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(контроллера или датчика)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Прямая соединительная линия 93"/>
          <p:cNvCxnSpPr/>
          <p:nvPr/>
        </p:nvCxnSpPr>
        <p:spPr>
          <a:xfrm flipV="1">
            <a:off x="8732289" y="4836217"/>
            <a:ext cx="1449936" cy="74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/>
          <p:cNvCxnSpPr/>
          <p:nvPr/>
        </p:nvCxnSpPr>
        <p:spPr>
          <a:xfrm>
            <a:off x="10182225" y="814851"/>
            <a:ext cx="0" cy="4016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/>
          <p:nvPr/>
        </p:nvCxnSpPr>
        <p:spPr>
          <a:xfrm>
            <a:off x="10182225" y="814851"/>
            <a:ext cx="257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Прямоугольник 99"/>
          <p:cNvSpPr/>
          <p:nvPr/>
        </p:nvSpPr>
        <p:spPr>
          <a:xfrm>
            <a:off x="10290681" y="694444"/>
            <a:ext cx="1771849" cy="20873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10450046" y="641527"/>
            <a:ext cx="112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808000"/>
                </a:solidFill>
                <a:effectLst/>
              </a:rPr>
              <a:t>class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smtClean="0">
                <a:solidFill>
                  <a:srgbClr val="800080"/>
                </a:solidFill>
                <a:effectLst/>
              </a:rPr>
              <a:t>Devices</a:t>
            </a:r>
            <a:endParaRPr lang="ru-RU" sz="1400" dirty="0"/>
          </a:p>
        </p:txBody>
      </p:sp>
      <p:pic>
        <p:nvPicPr>
          <p:cNvPr id="102" name="Рисунок 101"/>
          <p:cNvPicPr>
            <a:picLocks noChangeAspect="1"/>
          </p:cNvPicPr>
          <p:nvPr/>
        </p:nvPicPr>
        <p:blipFill rotWithShape="1">
          <a:blip r:embed="rId11"/>
          <a:srcRect l="13281" t="23333" r="81251" b="63611"/>
          <a:stretch/>
        </p:blipFill>
        <p:spPr>
          <a:xfrm>
            <a:off x="10494995" y="928456"/>
            <a:ext cx="1411255" cy="947557"/>
          </a:xfrm>
          <a:prstGeom prst="rect">
            <a:avLst/>
          </a:prstGeom>
        </p:spPr>
      </p:pic>
      <p:pic>
        <p:nvPicPr>
          <p:cNvPr id="103" name="Рисунок 102"/>
          <p:cNvPicPr>
            <a:picLocks noChangeAspect="1"/>
          </p:cNvPicPr>
          <p:nvPr/>
        </p:nvPicPr>
        <p:blipFill rotWithShape="1">
          <a:blip r:embed="rId12"/>
          <a:srcRect l="13516" t="78611" r="77734" b="14167"/>
          <a:stretch/>
        </p:blipFill>
        <p:spPr>
          <a:xfrm>
            <a:off x="10192048" y="2305746"/>
            <a:ext cx="1969113" cy="457117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10299445" y="1817739"/>
            <a:ext cx="1603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Вирт. функции, переопределяемые в классах - наследниках</a:t>
            </a:r>
            <a:endParaRPr lang="ru-RU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Прямоугольник 104"/>
          <p:cNvSpPr/>
          <p:nvPr/>
        </p:nvSpPr>
        <p:spPr>
          <a:xfrm>
            <a:off x="10274244" y="3191032"/>
            <a:ext cx="1628470" cy="503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06" name="Прямоугольник 105"/>
          <p:cNvSpPr/>
          <p:nvPr/>
        </p:nvSpPr>
        <p:spPr>
          <a:xfrm>
            <a:off x="10259841" y="3223068"/>
            <a:ext cx="1901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808000"/>
                </a:solidFill>
                <a:effectLst/>
              </a:rPr>
              <a:t>class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err="1" smtClean="0">
                <a:solidFill>
                  <a:srgbClr val="800080"/>
                </a:solidFill>
                <a:effectLst/>
              </a:rPr>
              <a:t>SmartDevice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smtClean="0"/>
              <a:t>: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endParaRPr lang="ru-RU" sz="1400" dirty="0" smtClean="0">
              <a:solidFill>
                <a:srgbClr val="C0C0C0"/>
              </a:solidFill>
              <a:effectLst/>
            </a:endParaRPr>
          </a:p>
          <a:p>
            <a:r>
              <a:rPr lang="en-US" sz="1400" dirty="0" smtClean="0">
                <a:solidFill>
                  <a:srgbClr val="808000"/>
                </a:solidFill>
                <a:effectLst/>
              </a:rPr>
              <a:t>public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smtClean="0">
                <a:solidFill>
                  <a:srgbClr val="800080"/>
                </a:solidFill>
                <a:effectLst/>
              </a:rPr>
              <a:t>Devices</a:t>
            </a:r>
            <a:endParaRPr lang="ru-RU" sz="1400" dirty="0"/>
          </a:p>
        </p:txBody>
      </p:sp>
      <p:sp>
        <p:nvSpPr>
          <p:cNvPr id="107" name="Равнобедренный треугольник 106"/>
          <p:cNvSpPr/>
          <p:nvPr/>
        </p:nvSpPr>
        <p:spPr>
          <a:xfrm>
            <a:off x="10668632" y="2790194"/>
            <a:ext cx="180343" cy="155381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9" name="Прямая соединительная линия 108"/>
          <p:cNvCxnSpPr>
            <a:stCxn id="107" idx="3"/>
          </p:cNvCxnSpPr>
          <p:nvPr/>
        </p:nvCxnSpPr>
        <p:spPr>
          <a:xfrm>
            <a:off x="10758804" y="2945575"/>
            <a:ext cx="316" cy="277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Равнобедренный треугольник 110"/>
          <p:cNvSpPr/>
          <p:nvPr/>
        </p:nvSpPr>
        <p:spPr>
          <a:xfrm>
            <a:off x="11854810" y="2781913"/>
            <a:ext cx="180343" cy="155381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/>
          <p:cNvSpPr/>
          <p:nvPr/>
        </p:nvSpPr>
        <p:spPr>
          <a:xfrm>
            <a:off x="10494995" y="4047900"/>
            <a:ext cx="1628470" cy="503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10534915" y="4077627"/>
            <a:ext cx="1901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808000"/>
                </a:solidFill>
                <a:effectLst/>
              </a:rPr>
              <a:t>class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smtClean="0">
                <a:solidFill>
                  <a:srgbClr val="800080"/>
                </a:solidFill>
              </a:rPr>
              <a:t>Sensors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smtClean="0"/>
              <a:t>: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endParaRPr lang="ru-RU" sz="1400" dirty="0" smtClean="0">
              <a:solidFill>
                <a:srgbClr val="C0C0C0"/>
              </a:solidFill>
              <a:effectLst/>
            </a:endParaRPr>
          </a:p>
          <a:p>
            <a:r>
              <a:rPr lang="en-US" sz="1400" dirty="0" smtClean="0">
                <a:solidFill>
                  <a:srgbClr val="808000"/>
                </a:solidFill>
                <a:effectLst/>
              </a:rPr>
              <a:t>public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smtClean="0">
                <a:solidFill>
                  <a:srgbClr val="800080"/>
                </a:solidFill>
                <a:effectLst/>
              </a:rPr>
              <a:t>Devices</a:t>
            </a:r>
            <a:endParaRPr lang="ru-RU" sz="1400" dirty="0"/>
          </a:p>
        </p:txBody>
      </p:sp>
      <p:cxnSp>
        <p:nvCxnSpPr>
          <p:cNvPr id="118" name="Прямая соединительная линия 117"/>
          <p:cNvCxnSpPr>
            <a:stCxn id="133" idx="3"/>
          </p:cNvCxnSpPr>
          <p:nvPr/>
        </p:nvCxnSpPr>
        <p:spPr>
          <a:xfrm flipH="1">
            <a:off x="11168632" y="4710746"/>
            <a:ext cx="7972" cy="16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Прямоугольник 119"/>
          <p:cNvSpPr/>
          <p:nvPr/>
        </p:nvSpPr>
        <p:spPr>
          <a:xfrm>
            <a:off x="10406683" y="4882775"/>
            <a:ext cx="1628470" cy="1698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21" name="TextBox 120"/>
          <p:cNvSpPr txBox="1"/>
          <p:nvPr/>
        </p:nvSpPr>
        <p:spPr>
          <a:xfrm>
            <a:off x="10349973" y="4910295"/>
            <a:ext cx="1712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От этого класса</a:t>
            </a:r>
          </a:p>
          <a:p>
            <a:r>
              <a:rPr lang="ru-RU" sz="1200" i="1" dirty="0"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аследуются все </a:t>
            </a:r>
          </a:p>
          <a:p>
            <a:r>
              <a:rPr lang="ru-RU" sz="1200" i="1" dirty="0"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лассы устройств, </a:t>
            </a:r>
          </a:p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включаемых в </a:t>
            </a:r>
          </a:p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двухпроводную линию связи по </a:t>
            </a:r>
          </a:p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спецификации «Болид»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2" name="Прямая соединительная линия 121"/>
          <p:cNvCxnSpPr>
            <a:stCxn id="134" idx="3"/>
          </p:cNvCxnSpPr>
          <p:nvPr/>
        </p:nvCxnSpPr>
        <p:spPr>
          <a:xfrm flipH="1">
            <a:off x="10338610" y="3862080"/>
            <a:ext cx="1049" cy="101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/>
          <p:cNvCxnSpPr/>
          <p:nvPr/>
        </p:nvCxnSpPr>
        <p:spPr>
          <a:xfrm flipH="1">
            <a:off x="10156138" y="4882775"/>
            <a:ext cx="182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8750548" y="5362906"/>
            <a:ext cx="1810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От этого класса</a:t>
            </a:r>
          </a:p>
          <a:p>
            <a:r>
              <a:rPr lang="ru-RU" sz="1200" i="1" dirty="0"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аследуются все </a:t>
            </a:r>
          </a:p>
          <a:p>
            <a:r>
              <a:rPr lang="ru-RU" sz="1200" i="1" dirty="0"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лассы устройств, </a:t>
            </a:r>
          </a:p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включаемых в линию </a:t>
            </a:r>
          </a:p>
          <a:p>
            <a:r>
              <a:rPr lang="en-US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RS485 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по спец-</a:t>
            </a:r>
            <a:r>
              <a:rPr lang="ru-RU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ции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«Болид»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Равнобедренный треугольник 132"/>
          <p:cNvSpPr/>
          <p:nvPr/>
        </p:nvSpPr>
        <p:spPr>
          <a:xfrm>
            <a:off x="11086432" y="4555365"/>
            <a:ext cx="180343" cy="155381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Равнобедренный треугольник 133"/>
          <p:cNvSpPr/>
          <p:nvPr/>
        </p:nvSpPr>
        <p:spPr>
          <a:xfrm>
            <a:off x="10249487" y="3706699"/>
            <a:ext cx="180343" cy="155381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7" name="Рисунок 136"/>
          <p:cNvPicPr>
            <a:picLocks noChangeAspect="1"/>
          </p:cNvPicPr>
          <p:nvPr/>
        </p:nvPicPr>
        <p:blipFill rotWithShape="1">
          <a:blip r:embed="rId2"/>
          <a:srcRect l="13945" t="82136" r="78131" b="15497"/>
          <a:stretch/>
        </p:blipFill>
        <p:spPr>
          <a:xfrm>
            <a:off x="326853" y="2057283"/>
            <a:ext cx="2019695" cy="169652"/>
          </a:xfrm>
          <a:prstGeom prst="rect">
            <a:avLst/>
          </a:prstGeom>
        </p:spPr>
      </p:pic>
      <p:cxnSp>
        <p:nvCxnSpPr>
          <p:cNvPr id="140" name="Прямая соединительная линия 139"/>
          <p:cNvCxnSpPr/>
          <p:nvPr/>
        </p:nvCxnSpPr>
        <p:spPr>
          <a:xfrm flipH="1">
            <a:off x="7926373" y="5086441"/>
            <a:ext cx="62607" cy="2183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Прямоугольник 145"/>
          <p:cNvSpPr/>
          <p:nvPr/>
        </p:nvSpPr>
        <p:spPr>
          <a:xfrm>
            <a:off x="6760157" y="5315010"/>
            <a:ext cx="1972132" cy="1532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8" name="Прямоугольник 147"/>
          <p:cNvSpPr/>
          <p:nvPr/>
        </p:nvSpPr>
        <p:spPr>
          <a:xfrm>
            <a:off x="6766071" y="5333898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808000"/>
                </a:solidFill>
                <a:effectLst/>
              </a:rPr>
              <a:t>class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err="1" smtClean="0">
                <a:solidFill>
                  <a:srgbClr val="800080"/>
                </a:solidFill>
                <a:effectLst/>
              </a:rPr>
              <a:t>ConnectionLine</a:t>
            </a:r>
            <a:endParaRPr lang="ru-RU" sz="1400" dirty="0"/>
          </a:p>
        </p:txBody>
      </p:sp>
      <p:pic>
        <p:nvPicPr>
          <p:cNvPr id="149" name="Рисунок 148"/>
          <p:cNvPicPr>
            <a:picLocks noChangeAspect="1"/>
          </p:cNvPicPr>
          <p:nvPr/>
        </p:nvPicPr>
        <p:blipFill rotWithShape="1">
          <a:blip r:embed="rId13"/>
          <a:srcRect l="13828" t="27222" r="81172" b="71445"/>
          <a:stretch/>
        </p:blipFill>
        <p:spPr>
          <a:xfrm>
            <a:off x="6837886" y="5638391"/>
            <a:ext cx="1480702" cy="111050"/>
          </a:xfrm>
          <a:prstGeom prst="rect">
            <a:avLst/>
          </a:prstGeom>
        </p:spPr>
      </p:pic>
      <p:pic>
        <p:nvPicPr>
          <p:cNvPr id="150" name="Рисунок 149"/>
          <p:cNvPicPr>
            <a:picLocks noChangeAspect="1"/>
          </p:cNvPicPr>
          <p:nvPr/>
        </p:nvPicPr>
        <p:blipFill rotWithShape="1">
          <a:blip r:embed="rId14"/>
          <a:srcRect l="13516" t="69722" r="79297" b="17778"/>
          <a:stretch/>
        </p:blipFill>
        <p:spPr>
          <a:xfrm>
            <a:off x="6753793" y="5843287"/>
            <a:ext cx="1967133" cy="962186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478000" y="5096440"/>
            <a:ext cx="318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Класс, предоставляющий </a:t>
            </a:r>
          </a:p>
          <a:p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функционал сохранения созданной </a:t>
            </a: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хемы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в файл «</a:t>
            </a:r>
            <a:r>
              <a:rPr lang="en-US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ru-RU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Прямоугольник 152"/>
          <p:cNvSpPr/>
          <p:nvPr/>
        </p:nvSpPr>
        <p:spPr>
          <a:xfrm>
            <a:off x="405365" y="5790136"/>
            <a:ext cx="2739220" cy="931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4" name="Прямоугольник 153"/>
          <p:cNvSpPr/>
          <p:nvPr/>
        </p:nvSpPr>
        <p:spPr>
          <a:xfrm>
            <a:off x="871502" y="5763605"/>
            <a:ext cx="1221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808000"/>
                </a:solidFill>
                <a:effectLst/>
              </a:rPr>
              <a:t>class</a:t>
            </a:r>
            <a:r>
              <a:rPr lang="en-US" sz="1400" dirty="0" smtClean="0">
                <a:solidFill>
                  <a:srgbClr val="C0C0C0"/>
                </a:solidFill>
                <a:effectLst/>
              </a:rPr>
              <a:t> </a:t>
            </a:r>
            <a:r>
              <a:rPr lang="en-US" sz="1400" dirty="0" err="1" smtClean="0">
                <a:solidFill>
                  <a:srgbClr val="800080"/>
                </a:solidFill>
                <a:effectLst/>
              </a:rPr>
              <a:t>FileSaver</a:t>
            </a:r>
            <a:endParaRPr lang="ru-RU" sz="1400" dirty="0"/>
          </a:p>
        </p:txBody>
      </p:sp>
      <p:pic>
        <p:nvPicPr>
          <p:cNvPr id="155" name="Рисунок 154"/>
          <p:cNvPicPr>
            <a:picLocks noChangeAspect="1"/>
          </p:cNvPicPr>
          <p:nvPr/>
        </p:nvPicPr>
        <p:blipFill rotWithShape="1">
          <a:blip r:embed="rId15"/>
          <a:srcRect l="13593" t="36768" r="78049" b="58612"/>
          <a:stretch/>
        </p:blipFill>
        <p:spPr>
          <a:xfrm>
            <a:off x="517039" y="6105525"/>
            <a:ext cx="2408161" cy="37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755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220</Words>
  <Application>Microsoft Office PowerPoint</Application>
  <PresentationFormat>Широкоэкранный</PresentationFormat>
  <Paragraphs>44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Тема Office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Буров Алексей Вячеславович</dc:creator>
  <cp:lastModifiedBy>Буров Алексей Вячеславович</cp:lastModifiedBy>
  <cp:revision>14</cp:revision>
  <cp:lastPrinted>2021-10-13T13:15:20Z</cp:lastPrinted>
  <dcterms:created xsi:type="dcterms:W3CDTF">2021-10-13T11:20:14Z</dcterms:created>
  <dcterms:modified xsi:type="dcterms:W3CDTF">2021-10-13T13:15:51Z</dcterms:modified>
</cp:coreProperties>
</file>